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4" r:id="rId1"/>
  </p:sldMasterIdLst>
  <p:notesMasterIdLst>
    <p:notesMasterId r:id="rId12"/>
  </p:notesMasterIdLst>
  <p:sldIdLst>
    <p:sldId id="256" r:id="rId2"/>
    <p:sldId id="257" r:id="rId3"/>
    <p:sldId id="258" r:id="rId4"/>
    <p:sldId id="259" r:id="rId5"/>
    <p:sldId id="266" r:id="rId6"/>
    <p:sldId id="265" r:id="rId7"/>
    <p:sldId id="260" r:id="rId8"/>
    <p:sldId id="261" r:id="rId9"/>
    <p:sldId id="264" r:id="rId10"/>
    <p:sldId id="26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775EF9-1936-4D52-923E-DC6C35614060}">
          <p14:sldIdLst>
            <p14:sldId id="256"/>
            <p14:sldId id="257"/>
            <p14:sldId id="258"/>
            <p14:sldId id="259"/>
            <p14:sldId id="266"/>
            <p14:sldId id="265"/>
            <p14:sldId id="260"/>
          </p14:sldIdLst>
        </p14:section>
        <p14:section name="Untitled Section" id="{FB9D4340-E3CA-4AE5-A691-AB3C918320D1}">
          <p14:sldIdLst>
            <p14:sldId id="261"/>
            <p14:sldId id="264"/>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DE4"/>
    <a:srgbClr val="4A5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8"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7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5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71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0818" y="601724"/>
            <a:ext cx="6477805" cy="2190535"/>
          </a:xfrm>
        </p:spPr>
        <p:txBody>
          <a:bodyPr bIns="0" anchor="b">
            <a:normAutofit/>
          </a:bodyPr>
          <a:lstStyle>
            <a:lvl1pPr algn="ctr">
              <a:defRPr sz="4950"/>
            </a:lvl1pPr>
          </a:lstStyle>
          <a:p>
            <a:r>
              <a:rPr lang="en-US"/>
              <a:t>Click to edit Master title style</a:t>
            </a:r>
            <a:endParaRPr lang="en-US" dirty="0"/>
          </a:p>
        </p:txBody>
      </p:sp>
      <p:sp>
        <p:nvSpPr>
          <p:cNvPr id="3" name="Subtitle 2"/>
          <p:cNvSpPr>
            <a:spLocks noGrp="1"/>
          </p:cNvSpPr>
          <p:nvPr>
            <p:ph type="subTitle" idx="1"/>
          </p:nvPr>
        </p:nvSpPr>
        <p:spPr>
          <a:xfrm>
            <a:off x="1330818" y="2793056"/>
            <a:ext cx="6477804" cy="733216"/>
          </a:xfrm>
        </p:spPr>
        <p:txBody>
          <a:bodyPr tIns="91440" bIns="91440">
            <a:normAutofit/>
          </a:bodyPr>
          <a:lstStyle>
            <a:lvl1pPr marL="0" indent="0" algn="ctr">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088684" y="246981"/>
            <a:ext cx="4220081" cy="231901"/>
          </a:xfrm>
        </p:spPr>
        <p:txBody>
          <a:bodyPr/>
          <a:lstStyle/>
          <a:p>
            <a:endParaRPr lang="en-US" dirty="0"/>
          </a:p>
        </p:txBody>
      </p:sp>
      <p:sp>
        <p:nvSpPr>
          <p:cNvPr id="6" name="Slide Number Placeholder 5"/>
          <p:cNvSpPr>
            <a:spLocks noGrp="1"/>
          </p:cNvSpPr>
          <p:nvPr>
            <p:ph type="sldNum" sz="quarter" idx="12"/>
          </p:nvPr>
        </p:nvSpPr>
        <p:spPr>
          <a:xfrm>
            <a:off x="357626"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7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696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289"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638991"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181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1395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813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981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817" y="1317098"/>
            <a:ext cx="6482366" cy="1476755"/>
          </a:xfrm>
        </p:spPr>
        <p:txBody>
          <a:bodyPr anchor="b">
            <a:normAutofit/>
          </a:bodyPr>
          <a:lstStyle>
            <a:lvl1pPr algn="ctr">
              <a:defRPr sz="2700"/>
            </a:lvl1pPr>
          </a:lstStyle>
          <a:p>
            <a:r>
              <a:rPr lang="en-US"/>
              <a:t>Click to edit Master title style</a:t>
            </a:r>
            <a:endParaRPr lang="en-US" dirty="0"/>
          </a:p>
        </p:txBody>
      </p:sp>
      <p:sp>
        <p:nvSpPr>
          <p:cNvPr id="3" name="Text Placeholder 2"/>
          <p:cNvSpPr>
            <a:spLocks noGrp="1"/>
          </p:cNvSpPr>
          <p:nvPr>
            <p:ph type="body" idx="1"/>
          </p:nvPr>
        </p:nvSpPr>
        <p:spPr>
          <a:xfrm>
            <a:off x="1330817" y="2793853"/>
            <a:ext cx="6482366" cy="820490"/>
          </a:xfrm>
        </p:spPr>
        <p:txBody>
          <a:bodyPr tIns="91440">
            <a:normAutofit/>
          </a:bodyPr>
          <a:lstStyle>
            <a:lvl1pPr marL="0" indent="0" algn="ct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1232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6970183"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366491"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0605" y="1513007"/>
            <a:ext cx="3366491"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878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6971702"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366596"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366596"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019" y="1517253"/>
            <a:ext cx="3366596"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019" y="2116119"/>
            <a:ext cx="3366596"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391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262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14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221475" cy="1804889"/>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7743"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221475"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396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44172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24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087747" y="2294700"/>
            <a:ext cx="4143303" cy="1567601"/>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48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8685" y="603390"/>
            <a:ext cx="6968411" cy="7869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6968411"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31560"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088684" y="246981"/>
            <a:ext cx="4220081"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0" y="2716718"/>
            <a:ext cx="9144000" cy="1879488"/>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4597003"/>
            <a:ext cx="9144000" cy="557213"/>
          </a:xfrm>
          <a:prstGeom prst="rect">
            <a:avLst/>
          </a:prstGeom>
        </p:spPr>
      </p:pic>
      <p:cxnSp>
        <p:nvCxnSpPr>
          <p:cNvPr id="12" name="Straight Connector 11"/>
          <p:cNvCxnSpPr/>
          <p:nvPr/>
        </p:nvCxnSpPr>
        <p:spPr>
          <a:xfrm>
            <a:off x="0" y="460360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171192"/>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hf sldNum="0" hdr="0" dt="0"/>
  <p:txStyles>
    <p:titleStyle>
      <a:lvl1pPr algn="ctr" defTabSz="685800" rtl="0" eaLnBrk="1" latinLnBrk="0" hangingPunct="1">
        <a:lnSpc>
          <a:spcPct val="90000"/>
        </a:lnSpc>
        <a:spcBef>
          <a:spcPct val="0"/>
        </a:spcBef>
        <a:buNone/>
        <a:defRPr sz="2400" b="0" i="0" kern="1200" cap="all">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file:///C:\Bootcamp\Repo\Project%202\Game-Collection\public\stylesheets\landing.html"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hyperlink" Target="https://github.com/kerbunker/game-colle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file:///C:\Bootcamp\Repo\Project%202\Game-Collection\public\stylesheets\landing.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97901"/>
            <a:ext cx="8520600" cy="714987"/>
          </a:xfrm>
          <a:prstGeom prst="rect">
            <a:avLst/>
          </a:prstGeom>
        </p:spPr>
        <p:txBody>
          <a:bodyPr spcFirstLastPara="1" wrap="square" lIns="91425" tIns="91425" rIns="91425" bIns="91425" anchor="b" anchorCtr="0">
            <a:noAutofit/>
          </a:bodyPr>
          <a:lstStyle/>
          <a:p>
            <a:pPr>
              <a:spcBef>
                <a:spcPts val="0"/>
              </a:spcBef>
              <a:buSzPts val="3600"/>
            </a:pPr>
            <a:r>
              <a:rPr lang="en-US" sz="3600" dirty="0">
                <a:solidFill>
                  <a:srgbClr val="4A5896"/>
                </a:solidFill>
                <a:effectLst>
                  <a:glow rad="50800">
                    <a:srgbClr val="C8CDE4"/>
                  </a:glow>
                </a:effectLst>
                <a:latin typeface="Bauhaus 93" panose="04030905020B02020C02" pitchFamily="82" charset="0"/>
              </a:rPr>
              <a:t>GAME CORNER</a:t>
            </a:r>
            <a:endParaRPr sz="3600" dirty="0">
              <a:solidFill>
                <a:srgbClr val="4A5896"/>
              </a:solidFill>
              <a:effectLst>
                <a:glow rad="50800">
                  <a:srgbClr val="C8CDE4"/>
                </a:glow>
              </a:effectLst>
              <a:latin typeface="Bauhaus 93" panose="04030905020B02020C02" pitchFamily="82" charset="0"/>
            </a:endParaRPr>
          </a:p>
        </p:txBody>
      </p:sp>
      <p:sp>
        <p:nvSpPr>
          <p:cNvPr id="3" name="Subtitle 2">
            <a:extLst>
              <a:ext uri="{FF2B5EF4-FFF2-40B4-BE49-F238E27FC236}">
                <a16:creationId xmlns:a16="http://schemas.microsoft.com/office/drawing/2014/main" id="{E2CAB65E-5D6E-4AB0-BA65-A1167595AE96}"/>
              </a:ext>
            </a:extLst>
          </p:cNvPr>
          <p:cNvSpPr>
            <a:spLocks noGrp="1"/>
          </p:cNvSpPr>
          <p:nvPr>
            <p:ph type="subTitle" idx="1"/>
          </p:nvPr>
        </p:nvSpPr>
        <p:spPr>
          <a:xfrm>
            <a:off x="311700" y="1853622"/>
            <a:ext cx="8520600" cy="2409905"/>
          </a:xfrm>
        </p:spPr>
        <p:txBody>
          <a:bodyPr numCol="5">
            <a:normAutofit fontScale="77500" lnSpcReduction="20000"/>
          </a:bodyPr>
          <a:lstStyle/>
          <a:p>
            <a:pPr marL="114300" indent="0"/>
            <a:r>
              <a:rPr lang="en-US" sz="2000" b="1" dirty="0" err="1"/>
              <a:t>Javarris</a:t>
            </a:r>
            <a:r>
              <a:rPr lang="en-US" sz="2000" b="1" dirty="0"/>
              <a:t> Barnett</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Katelyn Bunker</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err="1"/>
              <a:t>Khaoula</a:t>
            </a:r>
            <a:r>
              <a:rPr lang="en-US" sz="2000" b="1" dirty="0"/>
              <a:t> </a:t>
            </a:r>
            <a:r>
              <a:rPr lang="en-US" sz="2000" b="1" dirty="0" err="1"/>
              <a:t>Jabour</a:t>
            </a:r>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Lane Byers</a:t>
            </a:r>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endParaRPr lang="en-US" sz="2000" b="1" dirty="0"/>
          </a:p>
          <a:p>
            <a:pPr marL="114300" indent="0"/>
            <a:r>
              <a:rPr lang="en-US" sz="2000" b="1" dirty="0"/>
              <a:t>Robert Field</a:t>
            </a:r>
          </a:p>
          <a:p>
            <a:pPr marL="114300" indent="0"/>
            <a:endParaRPr lang="en-US" sz="2000" dirty="0"/>
          </a:p>
          <a:p>
            <a:pPr marL="114300" indent="0"/>
            <a:endParaRPr lang="en-US" sz="2000" dirty="0"/>
          </a:p>
        </p:txBody>
      </p:sp>
      <p:pic>
        <p:nvPicPr>
          <p:cNvPr id="4" name="Picture 3">
            <a:extLst>
              <a:ext uri="{FF2B5EF4-FFF2-40B4-BE49-F238E27FC236}">
                <a16:creationId xmlns:a16="http://schemas.microsoft.com/office/drawing/2014/main" id="{31775626-902D-4BF4-8A87-C8234F35A30A}"/>
              </a:ext>
            </a:extLst>
          </p:cNvPr>
          <p:cNvPicPr>
            <a:picLocks noChangeAspect="1"/>
          </p:cNvPicPr>
          <p:nvPr/>
        </p:nvPicPr>
        <p:blipFill>
          <a:blip r:embed="rId3"/>
          <a:stretch>
            <a:fillRect/>
          </a:stretch>
        </p:blipFill>
        <p:spPr>
          <a:xfrm>
            <a:off x="602257" y="2673425"/>
            <a:ext cx="1268576" cy="1391798"/>
          </a:xfrm>
          <a:prstGeom prst="rect">
            <a:avLst/>
          </a:prstGeom>
          <a:ln w="12700">
            <a:solidFill>
              <a:schemeClr val="tx1"/>
            </a:solidFill>
          </a:ln>
        </p:spPr>
      </p:pic>
      <p:pic>
        <p:nvPicPr>
          <p:cNvPr id="5" name="Picture 4">
            <a:extLst>
              <a:ext uri="{FF2B5EF4-FFF2-40B4-BE49-F238E27FC236}">
                <a16:creationId xmlns:a16="http://schemas.microsoft.com/office/drawing/2014/main" id="{B2DC1BE3-B54D-4E13-AF2B-4E2E33F0F916}"/>
              </a:ext>
            </a:extLst>
          </p:cNvPr>
          <p:cNvPicPr>
            <a:picLocks noChangeAspect="1"/>
          </p:cNvPicPr>
          <p:nvPr/>
        </p:nvPicPr>
        <p:blipFill>
          <a:blip r:embed="rId4"/>
          <a:stretch>
            <a:fillRect/>
          </a:stretch>
        </p:blipFill>
        <p:spPr>
          <a:xfrm>
            <a:off x="2405935" y="2667737"/>
            <a:ext cx="1015359" cy="1397484"/>
          </a:xfrm>
          <a:prstGeom prst="rect">
            <a:avLst/>
          </a:prstGeom>
          <a:ln w="12700">
            <a:solidFill>
              <a:schemeClr val="tx1"/>
            </a:solidFill>
          </a:ln>
        </p:spPr>
      </p:pic>
      <p:pic>
        <p:nvPicPr>
          <p:cNvPr id="6" name="Picture 5">
            <a:extLst>
              <a:ext uri="{FF2B5EF4-FFF2-40B4-BE49-F238E27FC236}">
                <a16:creationId xmlns:a16="http://schemas.microsoft.com/office/drawing/2014/main" id="{0CD630DF-42C1-4327-B39B-E248FE0101CD}"/>
              </a:ext>
            </a:extLst>
          </p:cNvPr>
          <p:cNvPicPr>
            <a:picLocks noChangeAspect="1"/>
          </p:cNvPicPr>
          <p:nvPr/>
        </p:nvPicPr>
        <p:blipFill>
          <a:blip r:embed="rId5"/>
          <a:stretch>
            <a:fillRect/>
          </a:stretch>
        </p:blipFill>
        <p:spPr>
          <a:xfrm>
            <a:off x="3962227" y="2673425"/>
            <a:ext cx="1406264" cy="1391798"/>
          </a:xfrm>
          <a:prstGeom prst="rect">
            <a:avLst/>
          </a:prstGeom>
          <a:ln w="12700">
            <a:solidFill>
              <a:schemeClr val="tx1"/>
            </a:solidFill>
          </a:ln>
        </p:spPr>
      </p:pic>
      <p:pic>
        <p:nvPicPr>
          <p:cNvPr id="7" name="Picture 6">
            <a:extLst>
              <a:ext uri="{FF2B5EF4-FFF2-40B4-BE49-F238E27FC236}">
                <a16:creationId xmlns:a16="http://schemas.microsoft.com/office/drawing/2014/main" id="{170223BF-3856-4E84-9599-0E5EBA1C39FD}"/>
              </a:ext>
            </a:extLst>
          </p:cNvPr>
          <p:cNvPicPr>
            <a:picLocks noChangeAspect="1"/>
          </p:cNvPicPr>
          <p:nvPr/>
        </p:nvPicPr>
        <p:blipFill>
          <a:blip r:embed="rId6"/>
          <a:stretch>
            <a:fillRect/>
          </a:stretch>
        </p:blipFill>
        <p:spPr>
          <a:xfrm>
            <a:off x="5903593" y="2667737"/>
            <a:ext cx="1015359" cy="1397485"/>
          </a:xfrm>
          <a:prstGeom prst="rect">
            <a:avLst/>
          </a:prstGeom>
          <a:ln w="12700">
            <a:solidFill>
              <a:schemeClr val="tx1"/>
            </a:solidFill>
          </a:ln>
        </p:spPr>
      </p:pic>
      <p:pic>
        <p:nvPicPr>
          <p:cNvPr id="9" name="Picture 8">
            <a:extLst>
              <a:ext uri="{FF2B5EF4-FFF2-40B4-BE49-F238E27FC236}">
                <a16:creationId xmlns:a16="http://schemas.microsoft.com/office/drawing/2014/main" id="{4D8CDF19-37CC-4F19-A7B6-B1443AD989F1}"/>
              </a:ext>
            </a:extLst>
          </p:cNvPr>
          <p:cNvPicPr>
            <a:picLocks noChangeAspect="1"/>
          </p:cNvPicPr>
          <p:nvPr/>
        </p:nvPicPr>
        <p:blipFill>
          <a:blip r:embed="rId7"/>
          <a:stretch>
            <a:fillRect/>
          </a:stretch>
        </p:blipFill>
        <p:spPr>
          <a:xfrm>
            <a:off x="7454055" y="2667737"/>
            <a:ext cx="1008592" cy="1397485"/>
          </a:xfrm>
          <a:prstGeom prst="rect">
            <a:avLst/>
          </a:prstGeom>
          <a:ln w="12700">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LINKS</a:t>
            </a:r>
            <a:endParaRPr sz="3600" dirty="0">
              <a:solidFill>
                <a:srgbClr val="4A5896"/>
              </a:solidFill>
              <a:effectLst>
                <a:glow rad="50800">
                  <a:srgbClr val="C8CDE4"/>
                </a:glow>
              </a:effectLst>
              <a:latin typeface="Bauhaus 93" panose="04030905020B02020C02" pitchFamily="82" charset="0"/>
            </a:endParaRPr>
          </a:p>
        </p:txBody>
      </p:sp>
      <p:sp>
        <p:nvSpPr>
          <p:cNvPr id="89" name="Google Shape;89;p19"/>
          <p:cNvSpPr txBox="1">
            <a:spLocks noGrp="1"/>
          </p:cNvSpPr>
          <p:nvPr>
            <p:ph type="body" idx="1"/>
          </p:nvPr>
        </p:nvSpPr>
        <p:spPr>
          <a:xfrm>
            <a:off x="311700" y="1152474"/>
            <a:ext cx="8520600" cy="2261285"/>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Deployed</a:t>
            </a:r>
          </a:p>
          <a:p>
            <a:pPr lvl="1" indent="-342900">
              <a:spcBef>
                <a:spcPts val="0"/>
              </a:spcBef>
              <a:buSzPts val="1800"/>
              <a:buFont typeface="Arial" panose="020B0604020202020204" pitchFamily="34" charset="0"/>
              <a:buChar char="•"/>
            </a:pPr>
            <a:r>
              <a:rPr lang="en-US" sz="2000" b="1" dirty="0">
                <a:solidFill>
                  <a:schemeClr val="accent1"/>
                </a:solidFill>
                <a:hlinkClick r:id="rId3">
                  <a:extLst>
                    <a:ext uri="{A12FA001-AC4F-418D-AE19-62706E023703}">
                      <ahyp:hlinkClr xmlns:ahyp="http://schemas.microsoft.com/office/drawing/2018/hyperlinkcolor" val="tx"/>
                    </a:ext>
                  </a:extLst>
                </a:hlinkClick>
              </a:rPr>
              <a:t>Game Collection Sign-up</a:t>
            </a:r>
            <a:endParaRPr lang="en" sz="2000" b="1" dirty="0">
              <a:solidFill>
                <a:schemeClr val="accent1"/>
              </a:solidFill>
            </a:endParaRPr>
          </a:p>
          <a:p>
            <a:pPr lvl="1" indent="-342900">
              <a:spcBef>
                <a:spcPts val="0"/>
              </a:spcBef>
              <a:buSzPts val="1800"/>
              <a:buFont typeface="Arial" panose="020B0604020202020204" pitchFamily="34" charset="0"/>
              <a:buChar char="•"/>
            </a:pPr>
            <a:endParaRPr sz="2000" b="1" dirty="0"/>
          </a:p>
          <a:p>
            <a:pPr lvl="0" algn="l" rtl="0">
              <a:spcBef>
                <a:spcPts val="0"/>
              </a:spcBef>
              <a:spcAft>
                <a:spcPts val="0"/>
              </a:spcAft>
              <a:buSzPts val="1800"/>
              <a:buFont typeface="Arial" panose="020B0604020202020204" pitchFamily="34" charset="0"/>
              <a:buChar char="•"/>
            </a:pPr>
            <a:r>
              <a:rPr lang="en" sz="2000" b="1" dirty="0">
                <a:solidFill>
                  <a:schemeClr val="tx1"/>
                </a:solidFill>
              </a:rPr>
              <a:t>GitHub repo</a:t>
            </a:r>
          </a:p>
          <a:p>
            <a:pPr lvl="1" indent="-342900">
              <a:spcBef>
                <a:spcPts val="0"/>
              </a:spcBef>
              <a:buSzPts val="1800"/>
              <a:buFont typeface="Arial" panose="020B0604020202020204" pitchFamily="34" charset="0"/>
              <a:buChar char="•"/>
            </a:pPr>
            <a:r>
              <a:rPr lang="en-US" sz="2000" b="1" dirty="0">
                <a:solidFill>
                  <a:schemeClr val="accent1"/>
                </a:solidFill>
                <a:hlinkClick r:id="rId4">
                  <a:extLst>
                    <a:ext uri="{A12FA001-AC4F-418D-AE19-62706E023703}">
                      <ahyp:hlinkClr xmlns:ahyp="http://schemas.microsoft.com/office/drawing/2018/hyperlinkcolor" val="tx"/>
                    </a:ext>
                  </a:extLst>
                </a:hlinkClick>
              </a:rPr>
              <a:t>GitHub Repo</a:t>
            </a:r>
            <a:endParaRPr sz="2000" b="1" dirty="0">
              <a:solidFill>
                <a:schemeClr val="accent1"/>
              </a:solidFill>
            </a:endParaRPr>
          </a:p>
        </p:txBody>
      </p:sp>
      <p:pic>
        <p:nvPicPr>
          <p:cNvPr id="4" name="Picture 3">
            <a:extLst>
              <a:ext uri="{FF2B5EF4-FFF2-40B4-BE49-F238E27FC236}">
                <a16:creationId xmlns:a16="http://schemas.microsoft.com/office/drawing/2014/main" id="{0D9CF9A0-EB27-4D6D-9E69-4F038E4549D4}"/>
              </a:ext>
            </a:extLst>
          </p:cNvPr>
          <p:cNvPicPr>
            <a:picLocks noChangeAspect="1"/>
          </p:cNvPicPr>
          <p:nvPr/>
        </p:nvPicPr>
        <p:blipFill>
          <a:blip r:embed="rId5"/>
          <a:stretch>
            <a:fillRect/>
          </a:stretch>
        </p:blipFill>
        <p:spPr>
          <a:xfrm>
            <a:off x="7974020" y="4189016"/>
            <a:ext cx="858280" cy="820613"/>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14417"/>
            <a:ext cx="8520600" cy="841800"/>
          </a:xfrm>
          <a:prstGeom prst="rect">
            <a:avLst/>
          </a:prstGeom>
        </p:spPr>
        <p:txBody>
          <a:bodyPr spcFirstLastPara="1" wrap="square" lIns="91425" tIns="91425" rIns="91425" bIns="91425" anchor="ctr" anchorCtr="0">
            <a:noAutofit/>
          </a:bodyPr>
          <a:lstStyle/>
          <a:p>
            <a:pPr marL="0" lvl="0" indent="0">
              <a:spcAft>
                <a:spcPts val="0"/>
              </a:spcAft>
            </a:pPr>
            <a:r>
              <a:rPr lang="en" dirty="0">
                <a:solidFill>
                  <a:srgbClr val="4A5896"/>
                </a:solidFill>
                <a:effectLst>
                  <a:glow rad="50800">
                    <a:srgbClr val="C8CDE4"/>
                  </a:glow>
                </a:effectLst>
                <a:latin typeface="Bauhaus 93" panose="04030905020B02020C02" pitchFamily="82" charset="0"/>
              </a:rPr>
              <a:t>ELEVATOR PITCH</a:t>
            </a:r>
            <a:endParaRPr dirty="0">
              <a:solidFill>
                <a:srgbClr val="4A5896"/>
              </a:solidFill>
              <a:effectLst>
                <a:glow rad="50800">
                  <a:srgbClr val="C8CDE4"/>
                </a:glow>
              </a:effectLst>
              <a:latin typeface="Bauhaus 93" panose="04030905020B02020C02" pitchFamily="82" charset="0"/>
            </a:endParaRPr>
          </a:p>
        </p:txBody>
      </p:sp>
      <p:sp>
        <p:nvSpPr>
          <p:cNvPr id="3" name="TextBox 2">
            <a:extLst>
              <a:ext uri="{FF2B5EF4-FFF2-40B4-BE49-F238E27FC236}">
                <a16:creationId xmlns:a16="http://schemas.microsoft.com/office/drawing/2014/main" id="{91F925D0-B51A-4662-AD46-85614F18E45C}"/>
              </a:ext>
            </a:extLst>
          </p:cNvPr>
          <p:cNvSpPr txBox="1"/>
          <p:nvPr/>
        </p:nvSpPr>
        <p:spPr>
          <a:xfrm>
            <a:off x="311700" y="2236424"/>
            <a:ext cx="8520600" cy="1754326"/>
          </a:xfrm>
          <a:prstGeom prst="rect">
            <a:avLst/>
          </a:prstGeom>
          <a:noFill/>
        </p:spPr>
        <p:txBody>
          <a:bodyPr wrap="square" rtlCol="0">
            <a:spAutoFit/>
          </a:bodyPr>
          <a:lstStyle/>
          <a:p>
            <a:r>
              <a:rPr lang="en-US" b="1" dirty="0"/>
              <a:t>Are you a board game fanatic?</a:t>
            </a:r>
          </a:p>
          <a:p>
            <a:endParaRPr lang="en-US" b="1" dirty="0"/>
          </a:p>
          <a:p>
            <a:r>
              <a:rPr lang="en-US" b="1" dirty="0"/>
              <a:t>This is the right place to keep track of your collection of games!  </a:t>
            </a:r>
            <a:r>
              <a:rPr lang="en-US" b="1" dirty="0">
                <a:solidFill>
                  <a:schemeClr val="accent1"/>
                </a:solidFill>
                <a:hlinkClick r:id="rId3">
                  <a:extLst>
                    <a:ext uri="{A12FA001-AC4F-418D-AE19-62706E023703}">
                      <ahyp:hlinkClr xmlns:ahyp="http://schemas.microsoft.com/office/drawing/2018/hyperlinkcolor" val="tx"/>
                    </a:ext>
                  </a:extLst>
                </a:hlinkClick>
              </a:rPr>
              <a:t>Sign up </a:t>
            </a:r>
            <a:r>
              <a:rPr lang="en-US" b="1" dirty="0"/>
              <a:t>to start building your list of favorite games that you want to play again, games that you hate and never want to see, or games that you want to buy and play.</a:t>
            </a:r>
          </a:p>
        </p:txBody>
      </p:sp>
      <p:pic>
        <p:nvPicPr>
          <p:cNvPr id="6" name="Picture 5">
            <a:extLst>
              <a:ext uri="{FF2B5EF4-FFF2-40B4-BE49-F238E27FC236}">
                <a16:creationId xmlns:a16="http://schemas.microsoft.com/office/drawing/2014/main" id="{960984CA-91CD-4DC3-8D35-543A36E9888F}"/>
              </a:ext>
            </a:extLst>
          </p:cNvPr>
          <p:cNvPicPr>
            <a:picLocks noChangeAspect="1"/>
          </p:cNvPicPr>
          <p:nvPr/>
        </p:nvPicPr>
        <p:blipFill>
          <a:blip r:embed="rId4"/>
          <a:stretch>
            <a:fillRect/>
          </a:stretch>
        </p:blipFill>
        <p:spPr>
          <a:xfrm>
            <a:off x="7974020" y="4236130"/>
            <a:ext cx="858280" cy="8206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995869"/>
            <a:ext cx="8520600" cy="707450"/>
          </a:xfrm>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CONCEPT</a:t>
            </a:r>
            <a:endParaRPr sz="3600" dirty="0">
              <a:solidFill>
                <a:srgbClr val="4A5896"/>
              </a:solidFill>
              <a:effectLst>
                <a:glow rad="50800">
                  <a:srgbClr val="C8CDE4"/>
                </a:glow>
              </a:effectLst>
              <a:latin typeface="Bauhaus 93" panose="04030905020B02020C02" pitchFamily="82" charset="0"/>
            </a:endParaRPr>
          </a:p>
        </p:txBody>
      </p:sp>
      <p:sp>
        <p:nvSpPr>
          <p:cNvPr id="66" name="Google Shape;66;p15"/>
          <p:cNvSpPr txBox="1">
            <a:spLocks noGrp="1"/>
          </p:cNvSpPr>
          <p:nvPr>
            <p:ph type="body" idx="1"/>
          </p:nvPr>
        </p:nvSpPr>
        <p:spPr>
          <a:xfrm>
            <a:off x="311700" y="2126255"/>
            <a:ext cx="8520600" cy="1112704"/>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2000" b="1" dirty="0">
                <a:solidFill>
                  <a:schemeClr val="tx1"/>
                </a:solidFill>
              </a:rPr>
              <a:t>As a board game fanatic // I would like a place to keep track of my collection of games I've played // so that I can remember what games I've loved and hated</a:t>
            </a:r>
            <a:endParaRPr sz="2000" b="1" dirty="0">
              <a:solidFill>
                <a:schemeClr val="tx1"/>
              </a:solidFill>
            </a:endParaRPr>
          </a:p>
        </p:txBody>
      </p:sp>
      <p:pic>
        <p:nvPicPr>
          <p:cNvPr id="2" name="Picture 1">
            <a:extLst>
              <a:ext uri="{FF2B5EF4-FFF2-40B4-BE49-F238E27FC236}">
                <a16:creationId xmlns:a16="http://schemas.microsoft.com/office/drawing/2014/main" id="{295842B5-2B6F-40AE-8748-AD44AEB02498}"/>
              </a:ext>
            </a:extLst>
          </p:cNvPr>
          <p:cNvPicPr>
            <a:picLocks noChangeAspect="1"/>
          </p:cNvPicPr>
          <p:nvPr/>
        </p:nvPicPr>
        <p:blipFill>
          <a:blip r:embed="rId3"/>
          <a:stretch>
            <a:fillRect/>
          </a:stretch>
        </p:blipFill>
        <p:spPr>
          <a:xfrm>
            <a:off x="7972689" y="4147631"/>
            <a:ext cx="859611" cy="823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465242"/>
            <a:ext cx="8520600" cy="2324559"/>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Breakdown of tasks and roles</a:t>
            </a:r>
          </a:p>
          <a:p>
            <a:pPr lvl="1" indent="-342900">
              <a:spcBef>
                <a:spcPts val="0"/>
              </a:spcBef>
              <a:buSzPts val="1800"/>
              <a:buFont typeface="Arial" panose="020B0604020202020204" pitchFamily="34" charset="0"/>
              <a:buChar char="•"/>
            </a:pPr>
            <a:r>
              <a:rPr lang="en-US" sz="2000" b="1" dirty="0" err="1">
                <a:solidFill>
                  <a:schemeClr val="tx1"/>
                </a:solidFill>
              </a:rPr>
              <a:t>Javarris</a:t>
            </a:r>
            <a:r>
              <a:rPr lang="en-US" sz="2000" b="1" dirty="0">
                <a:solidFill>
                  <a:schemeClr val="tx1"/>
                </a:solidFill>
              </a:rPr>
              <a:t> Barnett – Server side and backend functionality</a:t>
            </a:r>
          </a:p>
          <a:p>
            <a:pPr lvl="1" indent="-342900">
              <a:spcBef>
                <a:spcPts val="0"/>
              </a:spcBef>
              <a:buSzPts val="1800"/>
              <a:buFont typeface="Arial" panose="020B0604020202020204" pitchFamily="34" charset="0"/>
              <a:buChar char="•"/>
            </a:pPr>
            <a:r>
              <a:rPr lang="en-US" sz="2000" b="1" dirty="0">
                <a:solidFill>
                  <a:schemeClr val="tx1"/>
                </a:solidFill>
              </a:rPr>
              <a:t>Katelyn Bunker – API Calls and Models</a:t>
            </a:r>
          </a:p>
          <a:p>
            <a:pPr lvl="1" indent="-342900">
              <a:spcBef>
                <a:spcPts val="0"/>
              </a:spcBef>
              <a:buSzPts val="1800"/>
              <a:buFont typeface="Arial" panose="020B0604020202020204" pitchFamily="34" charset="0"/>
              <a:buChar char="•"/>
            </a:pPr>
            <a:r>
              <a:rPr lang="en-US" sz="2000" b="1" dirty="0" err="1">
                <a:solidFill>
                  <a:schemeClr val="tx1"/>
                </a:solidFill>
              </a:rPr>
              <a:t>Khaoula</a:t>
            </a:r>
            <a:r>
              <a:rPr lang="en-US" sz="2000" b="1" dirty="0">
                <a:solidFill>
                  <a:schemeClr val="tx1"/>
                </a:solidFill>
              </a:rPr>
              <a:t> </a:t>
            </a:r>
            <a:r>
              <a:rPr lang="en-US" sz="2000" b="1" dirty="0" err="1">
                <a:solidFill>
                  <a:schemeClr val="tx1"/>
                </a:solidFill>
              </a:rPr>
              <a:t>Jabour</a:t>
            </a:r>
            <a:r>
              <a:rPr lang="en-US" sz="2000" b="1" dirty="0">
                <a:solidFill>
                  <a:schemeClr val="tx1"/>
                </a:solidFill>
              </a:rPr>
              <a:t> – Login and signup</a:t>
            </a:r>
          </a:p>
          <a:p>
            <a:pPr lvl="1" indent="-342900">
              <a:spcBef>
                <a:spcPts val="0"/>
              </a:spcBef>
              <a:buSzPts val="1800"/>
              <a:buFont typeface="Arial" panose="020B0604020202020204" pitchFamily="34" charset="0"/>
              <a:buChar char="•"/>
            </a:pPr>
            <a:r>
              <a:rPr lang="en-US" sz="2000" b="1" dirty="0">
                <a:solidFill>
                  <a:schemeClr val="tx1"/>
                </a:solidFill>
              </a:rPr>
              <a:t>Lane Byers – Dashboard</a:t>
            </a:r>
          </a:p>
          <a:p>
            <a:pPr lvl="1" indent="-342900">
              <a:spcBef>
                <a:spcPts val="0"/>
              </a:spcBef>
              <a:buSzPts val="1800"/>
              <a:buFont typeface="Arial" panose="020B0604020202020204" pitchFamily="34" charset="0"/>
              <a:buChar char="•"/>
            </a:pPr>
            <a:r>
              <a:rPr lang="en-US" sz="2000" b="1" dirty="0">
                <a:solidFill>
                  <a:schemeClr val="tx1"/>
                </a:solidFill>
              </a:rPr>
              <a:t>Robert Field – </a:t>
            </a:r>
            <a:r>
              <a:rPr lang="en-US" sz="2000" b="1" dirty="0" err="1">
                <a:solidFill>
                  <a:schemeClr val="tx1"/>
                </a:solidFill>
              </a:rPr>
              <a:t>Powerpoint</a:t>
            </a:r>
            <a:r>
              <a:rPr lang="en-US" sz="2000" b="1" dirty="0">
                <a:solidFill>
                  <a:schemeClr val="tx1"/>
                </a:solidFill>
              </a:rPr>
              <a:t>, README, API Support</a:t>
            </a:r>
            <a:endParaRPr sz="2000" b="1" dirty="0">
              <a:solidFill>
                <a:schemeClr val="tx1"/>
              </a:solidFill>
            </a:endParaRPr>
          </a:p>
        </p:txBody>
      </p:sp>
      <p:pic>
        <p:nvPicPr>
          <p:cNvPr id="4" name="Picture 3">
            <a:extLst>
              <a:ext uri="{FF2B5EF4-FFF2-40B4-BE49-F238E27FC236}">
                <a16:creationId xmlns:a16="http://schemas.microsoft.com/office/drawing/2014/main" id="{D58E7C15-3DE4-47C9-B151-F8159F3BA8DF}"/>
              </a:ext>
            </a:extLst>
          </p:cNvPr>
          <p:cNvPicPr>
            <a:picLocks noChangeAspect="1"/>
          </p:cNvPicPr>
          <p:nvPr/>
        </p:nvPicPr>
        <p:blipFill>
          <a:blip r:embed="rId3"/>
          <a:stretch>
            <a:fillRect/>
          </a:stretch>
        </p:blipFill>
        <p:spPr>
          <a:xfrm>
            <a:off x="7974020" y="4159011"/>
            <a:ext cx="858280" cy="8206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PROCESS</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152474"/>
            <a:ext cx="8520600" cy="3359368"/>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dirty="0">
                <a:solidFill>
                  <a:schemeClr val="tx1"/>
                </a:solidFill>
              </a:rPr>
              <a:t>Technologies used</a:t>
            </a:r>
          </a:p>
          <a:p>
            <a:pPr lvl="1" indent="-342900">
              <a:spcBef>
                <a:spcPts val="0"/>
              </a:spcBef>
              <a:buSzPts val="1800"/>
              <a:buFont typeface="Arial" panose="020B0604020202020204" pitchFamily="34" charset="0"/>
              <a:buChar char="•"/>
            </a:pPr>
            <a:r>
              <a:rPr lang="en" sz="2000" dirty="0">
                <a:solidFill>
                  <a:schemeClr val="tx1"/>
                </a:solidFill>
              </a:rPr>
              <a:t>API calls and models with JavaScript</a:t>
            </a:r>
          </a:p>
          <a:p>
            <a:pPr lvl="1" indent="-342900">
              <a:spcBef>
                <a:spcPts val="0"/>
              </a:spcBef>
              <a:buSzPts val="1800"/>
              <a:buFont typeface="Arial" panose="020B0604020202020204" pitchFamily="34" charset="0"/>
              <a:buChar char="•"/>
            </a:pPr>
            <a:r>
              <a:rPr lang="en" sz="2000" dirty="0">
                <a:solidFill>
                  <a:schemeClr val="tx1"/>
                </a:solidFill>
              </a:rPr>
              <a:t>Express</a:t>
            </a:r>
          </a:p>
          <a:p>
            <a:pPr lvl="1" indent="-342900">
              <a:spcBef>
                <a:spcPts val="0"/>
              </a:spcBef>
              <a:buSzPts val="1800"/>
              <a:buFont typeface="Arial" panose="020B0604020202020204" pitchFamily="34" charset="0"/>
              <a:buChar char="•"/>
            </a:pPr>
            <a:r>
              <a:rPr lang="en-US" sz="2000" dirty="0">
                <a:solidFill>
                  <a:schemeClr val="tx1"/>
                </a:solidFill>
              </a:rPr>
              <a:t>B</a:t>
            </a:r>
            <a:r>
              <a:rPr lang="en" sz="2000" dirty="0">
                <a:solidFill>
                  <a:schemeClr val="tx1"/>
                </a:solidFill>
              </a:rPr>
              <a:t>crypt</a:t>
            </a:r>
          </a:p>
          <a:p>
            <a:pPr lvl="1" indent="-342900">
              <a:spcBef>
                <a:spcPts val="0"/>
              </a:spcBef>
              <a:buSzPts val="1800"/>
              <a:buFont typeface="Arial" panose="020B0604020202020204" pitchFamily="34" charset="0"/>
              <a:buChar char="•"/>
            </a:pPr>
            <a:r>
              <a:rPr lang="en" sz="2000" dirty="0">
                <a:solidFill>
                  <a:schemeClr val="tx1"/>
                </a:solidFill>
              </a:rPr>
              <a:t>Sequelize</a:t>
            </a:r>
          </a:p>
          <a:p>
            <a:pPr lvl="1" indent="-342900">
              <a:spcBef>
                <a:spcPts val="0"/>
              </a:spcBef>
              <a:buSzPts val="1800"/>
              <a:buFont typeface="Arial" panose="020B0604020202020204" pitchFamily="34" charset="0"/>
              <a:buChar char="•"/>
            </a:pPr>
            <a:r>
              <a:rPr lang="en" sz="2000" dirty="0"/>
              <a:t>Board Game Atlas</a:t>
            </a:r>
            <a:endParaRPr lang="en" sz="2000" dirty="0">
              <a:solidFill>
                <a:schemeClr val="tx1"/>
              </a:solidFill>
            </a:endParaRPr>
          </a:p>
          <a:p>
            <a:pPr lvl="0" algn="l" rtl="0">
              <a:spcBef>
                <a:spcPts val="0"/>
              </a:spcBef>
              <a:spcAft>
                <a:spcPts val="0"/>
              </a:spcAft>
              <a:buSzPts val="1800"/>
              <a:buFont typeface="Arial" panose="020B0604020202020204" pitchFamily="34" charset="0"/>
              <a:buChar char="•"/>
            </a:pPr>
            <a:r>
              <a:rPr lang="en" sz="2000" dirty="0">
                <a:solidFill>
                  <a:schemeClr val="tx1"/>
                </a:solidFill>
              </a:rPr>
              <a:t>New Technology?</a:t>
            </a:r>
          </a:p>
          <a:p>
            <a:pPr lvl="1">
              <a:spcBef>
                <a:spcPts val="0"/>
              </a:spcBef>
              <a:buSzPts val="1800"/>
              <a:buFont typeface="Arial" panose="020B0604020202020204" pitchFamily="34" charset="0"/>
              <a:buChar char="•"/>
            </a:pPr>
            <a:r>
              <a:rPr lang="en-US" sz="1850" dirty="0">
                <a:solidFill>
                  <a:schemeClr val="tx1"/>
                </a:solidFill>
              </a:rPr>
              <a:t>Node Fetch</a:t>
            </a:r>
          </a:p>
          <a:p>
            <a:pPr lvl="1">
              <a:spcBef>
                <a:spcPts val="0"/>
              </a:spcBef>
              <a:buSzPts val="1800"/>
              <a:buFont typeface="Arial" panose="020B0604020202020204" pitchFamily="34" charset="0"/>
              <a:buChar char="•"/>
            </a:pPr>
            <a:r>
              <a:rPr lang="en-US" sz="1850" dirty="0"/>
              <a:t>Less</a:t>
            </a:r>
            <a:endParaRPr sz="1850" dirty="0">
              <a:solidFill>
                <a:schemeClr val="tx1"/>
              </a:solidFill>
            </a:endParaRPr>
          </a:p>
        </p:txBody>
      </p:sp>
      <p:pic>
        <p:nvPicPr>
          <p:cNvPr id="4" name="Picture 3">
            <a:extLst>
              <a:ext uri="{FF2B5EF4-FFF2-40B4-BE49-F238E27FC236}">
                <a16:creationId xmlns:a16="http://schemas.microsoft.com/office/drawing/2014/main" id="{75AE0C4A-5DC9-4B1D-B554-F56DBE6E2E12}"/>
              </a:ext>
            </a:extLst>
          </p:cNvPr>
          <p:cNvPicPr>
            <a:picLocks noChangeAspect="1"/>
          </p:cNvPicPr>
          <p:nvPr/>
        </p:nvPicPr>
        <p:blipFill>
          <a:blip r:embed="rId3"/>
          <a:stretch>
            <a:fillRect/>
          </a:stretch>
        </p:blipFill>
        <p:spPr>
          <a:xfrm>
            <a:off x="7974020" y="4161176"/>
            <a:ext cx="858280" cy="820613"/>
          </a:xfrm>
          <a:prstGeom prst="rect">
            <a:avLst/>
          </a:prstGeom>
        </p:spPr>
      </p:pic>
    </p:spTree>
    <p:extLst>
      <p:ext uri="{BB962C8B-B14F-4D97-AF65-F5344CB8AC3E}">
        <p14:creationId xmlns:p14="http://schemas.microsoft.com/office/powerpoint/2010/main" val="93142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buSzPts val="3600"/>
            </a:pPr>
            <a:r>
              <a:rPr lang="en" sz="3600" dirty="0">
                <a:solidFill>
                  <a:srgbClr val="4A5896"/>
                </a:solidFill>
                <a:effectLst>
                  <a:glow rad="50800">
                    <a:srgbClr val="C8CDE4"/>
                  </a:glow>
                </a:effectLst>
                <a:latin typeface="Bauhaus 93" panose="04030905020B02020C02" pitchFamily="82" charset="0"/>
              </a:rPr>
              <a:t>PROCESS</a:t>
            </a:r>
            <a:endParaRPr sz="3600" dirty="0">
              <a:solidFill>
                <a:srgbClr val="4A5896"/>
              </a:solidFill>
              <a:effectLst>
                <a:glow rad="50800">
                  <a:srgbClr val="C8CDE4"/>
                </a:glow>
              </a:effectLst>
              <a:latin typeface="Bauhaus 93" panose="04030905020B02020C02" pitchFamily="82" charset="0"/>
            </a:endParaRPr>
          </a:p>
        </p:txBody>
      </p:sp>
      <p:sp>
        <p:nvSpPr>
          <p:cNvPr id="72" name="Google Shape;72;p16"/>
          <p:cNvSpPr txBox="1">
            <a:spLocks noGrp="1"/>
          </p:cNvSpPr>
          <p:nvPr>
            <p:ph type="body" idx="1"/>
          </p:nvPr>
        </p:nvSpPr>
        <p:spPr>
          <a:xfrm>
            <a:off x="311700" y="1531345"/>
            <a:ext cx="8520600" cy="9144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2000" b="1" dirty="0">
                <a:solidFill>
                  <a:schemeClr val="tx1"/>
                </a:solidFill>
              </a:rPr>
              <a:t>Challenges</a:t>
            </a:r>
            <a:endParaRPr sz="2000" b="1" dirty="0">
              <a:solidFill>
                <a:schemeClr val="tx1"/>
              </a:solidFill>
            </a:endParaRPr>
          </a:p>
          <a:p>
            <a:pPr lvl="0" algn="l" rtl="0">
              <a:spcBef>
                <a:spcPts val="0"/>
              </a:spcBef>
              <a:spcAft>
                <a:spcPts val="0"/>
              </a:spcAft>
              <a:buSzPts val="1800"/>
              <a:buFont typeface="Arial" panose="020B0604020202020204" pitchFamily="34" charset="0"/>
              <a:buChar char="•"/>
            </a:pPr>
            <a:r>
              <a:rPr lang="en" sz="2000" b="1" dirty="0">
                <a:solidFill>
                  <a:schemeClr val="tx1"/>
                </a:solidFill>
              </a:rPr>
              <a:t>Successes</a:t>
            </a:r>
            <a:endParaRPr sz="2000" b="1" dirty="0">
              <a:solidFill>
                <a:schemeClr val="tx1"/>
              </a:solidFill>
            </a:endParaRPr>
          </a:p>
        </p:txBody>
      </p:sp>
      <p:pic>
        <p:nvPicPr>
          <p:cNvPr id="4" name="Picture 3">
            <a:extLst>
              <a:ext uri="{FF2B5EF4-FFF2-40B4-BE49-F238E27FC236}">
                <a16:creationId xmlns:a16="http://schemas.microsoft.com/office/drawing/2014/main" id="{D9F8E967-EB4A-4EF5-833E-01A268E0DC08}"/>
              </a:ext>
            </a:extLst>
          </p:cNvPr>
          <p:cNvPicPr>
            <a:picLocks noChangeAspect="1"/>
          </p:cNvPicPr>
          <p:nvPr/>
        </p:nvPicPr>
        <p:blipFill>
          <a:blip r:embed="rId3"/>
          <a:stretch>
            <a:fillRect/>
          </a:stretch>
        </p:blipFill>
        <p:spPr>
          <a:xfrm>
            <a:off x="7974020" y="4159012"/>
            <a:ext cx="858280" cy="820613"/>
          </a:xfrm>
          <a:prstGeom prst="rect">
            <a:avLst/>
          </a:prstGeom>
        </p:spPr>
      </p:pic>
    </p:spTree>
    <p:extLst>
      <p:ext uri="{BB962C8B-B14F-4D97-AF65-F5344CB8AC3E}">
        <p14:creationId xmlns:p14="http://schemas.microsoft.com/office/powerpoint/2010/main" val="149302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333067"/>
            <a:ext cx="8520600" cy="691502"/>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4A5896"/>
                </a:solidFill>
                <a:effectLst>
                  <a:glow rad="50800">
                    <a:srgbClr val="C8CDE4"/>
                  </a:glow>
                </a:effectLst>
                <a:latin typeface="Bauhaus 93" panose="04030905020B02020C02" pitchFamily="82" charset="0"/>
              </a:rPr>
              <a:t>Demo</a:t>
            </a:r>
            <a:endParaRPr dirty="0">
              <a:solidFill>
                <a:srgbClr val="4A5896"/>
              </a:solidFill>
              <a:effectLst>
                <a:glow rad="50800">
                  <a:srgbClr val="C8CDE4"/>
                </a:glow>
              </a:effectLst>
              <a:latin typeface="Bauhaus 93" panose="04030905020B02020C02" pitchFamily="82" charset="0"/>
            </a:endParaRPr>
          </a:p>
        </p:txBody>
      </p:sp>
      <p:pic>
        <p:nvPicPr>
          <p:cNvPr id="5" name="Screen Recording 9">
            <a:hlinkClick r:id="" action="ppaction://media"/>
            <a:extLst>
              <a:ext uri="{FF2B5EF4-FFF2-40B4-BE49-F238E27FC236}">
                <a16:creationId xmlns:a16="http://schemas.microsoft.com/office/drawing/2014/main" id="{32B97BF5-866B-43A5-A4C7-42E4170C4A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5630" y="1167789"/>
            <a:ext cx="4590591" cy="3245132"/>
          </a:xfrm>
          <a:prstGeom prst="rect">
            <a:avLst/>
          </a:prstGeom>
          <a:ln w="38100">
            <a:solidFill>
              <a:schemeClr val="accent1"/>
            </a:solidFill>
          </a:ln>
        </p:spPr>
      </p:pic>
      <p:pic>
        <p:nvPicPr>
          <p:cNvPr id="4" name="Picture 3">
            <a:extLst>
              <a:ext uri="{FF2B5EF4-FFF2-40B4-BE49-F238E27FC236}">
                <a16:creationId xmlns:a16="http://schemas.microsoft.com/office/drawing/2014/main" id="{0406F0A4-AC34-4BE8-8FB7-DE4DB4728BCB}"/>
              </a:ext>
            </a:extLst>
          </p:cNvPr>
          <p:cNvPicPr>
            <a:picLocks noChangeAspect="1"/>
          </p:cNvPicPr>
          <p:nvPr/>
        </p:nvPicPr>
        <p:blipFill>
          <a:blip r:embed="rId6"/>
          <a:stretch>
            <a:fillRect/>
          </a:stretch>
        </p:blipFill>
        <p:spPr>
          <a:xfrm>
            <a:off x="7974020" y="4225112"/>
            <a:ext cx="858280" cy="8206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a:buSzPts val="3600"/>
            </a:pPr>
            <a:r>
              <a:rPr lang="en" sz="3600" dirty="0">
                <a:solidFill>
                  <a:srgbClr val="4A5896"/>
                </a:solidFill>
                <a:effectLst>
                  <a:glow rad="50800">
                    <a:srgbClr val="C8CDE4"/>
                  </a:glow>
                </a:effectLst>
                <a:latin typeface="Bauhaus 93" panose="04030905020B02020C02" pitchFamily="82" charset="0"/>
              </a:rPr>
              <a:t>FUTURE DEVELOPMENT</a:t>
            </a:r>
            <a:endParaRPr sz="3600" dirty="0">
              <a:solidFill>
                <a:srgbClr val="4A5896"/>
              </a:solidFill>
              <a:effectLst>
                <a:glow rad="50800">
                  <a:srgbClr val="C8CDE4"/>
                </a:glow>
              </a:effectLst>
              <a:latin typeface="Bauhaus 93" panose="04030905020B02020C02" pitchFamily="82" charset="0"/>
            </a:endParaRPr>
          </a:p>
        </p:txBody>
      </p:sp>
      <p:sp>
        <p:nvSpPr>
          <p:cNvPr id="83" name="Google Shape;83;p18"/>
          <p:cNvSpPr txBox="1">
            <a:spLocks noGrp="1"/>
          </p:cNvSpPr>
          <p:nvPr>
            <p:ph type="body" idx="1"/>
          </p:nvPr>
        </p:nvSpPr>
        <p:spPr>
          <a:xfrm>
            <a:off x="311700" y="1586429"/>
            <a:ext cx="8520600" cy="1782413"/>
          </a:xfrm>
          <a:prstGeom prst="rect">
            <a:avLst/>
          </a:prstGeom>
        </p:spPr>
        <p:txBody>
          <a:bodyPr spcFirstLastPara="1" wrap="square" lIns="91425" tIns="91425" rIns="91425" bIns="91425" anchor="t" anchorCtr="0">
            <a:noAutofit/>
          </a:bodyPr>
          <a:lstStyle/>
          <a:p>
            <a:pPr marL="342900">
              <a:spcAft>
                <a:spcPts val="1600"/>
              </a:spcAft>
              <a:buFont typeface="Arial" panose="020B0604020202020204" pitchFamily="34" charset="0"/>
              <a:buChar char="•"/>
            </a:pPr>
            <a:r>
              <a:rPr lang="en-US" sz="2000" b="1" dirty="0"/>
              <a:t>Hovering over image, user comments scroll</a:t>
            </a:r>
            <a:endParaRPr lang="en-US" sz="2000" b="1" dirty="0">
              <a:solidFill>
                <a:schemeClr val="tx1"/>
              </a:solidFill>
              <a:effectLst/>
            </a:endParaRPr>
          </a:p>
          <a:p>
            <a:pPr marL="342900">
              <a:spcAft>
                <a:spcPts val="1600"/>
              </a:spcAft>
              <a:buFont typeface="Arial" panose="020B0604020202020204" pitchFamily="34" charset="0"/>
              <a:buChar char="•"/>
            </a:pPr>
            <a:r>
              <a:rPr lang="en-US" sz="2000" b="1" dirty="0">
                <a:solidFill>
                  <a:schemeClr val="tx1"/>
                </a:solidFill>
                <a:effectLst/>
              </a:rPr>
              <a:t>Chat</a:t>
            </a:r>
          </a:p>
          <a:p>
            <a:pPr marL="342900">
              <a:spcAft>
                <a:spcPts val="1600"/>
              </a:spcAft>
              <a:buFont typeface="Arial" panose="020B0604020202020204" pitchFamily="34" charset="0"/>
              <a:buChar char="•"/>
            </a:pPr>
            <a:r>
              <a:rPr lang="en-US" sz="2000" b="1" dirty="0"/>
              <a:t>Delete lists and games</a:t>
            </a:r>
            <a:endParaRPr lang="en-US" sz="2000" b="1" dirty="0">
              <a:solidFill>
                <a:schemeClr val="tx1"/>
              </a:solidFill>
              <a:effectLst/>
            </a:endParaRPr>
          </a:p>
          <a:p>
            <a:pPr marL="285750" indent="-285750">
              <a:spcAft>
                <a:spcPts val="1600"/>
              </a:spcAft>
            </a:pPr>
            <a:endParaRPr dirty="0"/>
          </a:p>
        </p:txBody>
      </p:sp>
      <p:pic>
        <p:nvPicPr>
          <p:cNvPr id="4" name="Picture 3">
            <a:extLst>
              <a:ext uri="{FF2B5EF4-FFF2-40B4-BE49-F238E27FC236}">
                <a16:creationId xmlns:a16="http://schemas.microsoft.com/office/drawing/2014/main" id="{1B9BECBE-7466-4BE9-8B07-FACD0AE32F64}"/>
              </a:ext>
            </a:extLst>
          </p:cNvPr>
          <p:cNvPicPr>
            <a:picLocks noChangeAspect="1"/>
          </p:cNvPicPr>
          <p:nvPr/>
        </p:nvPicPr>
        <p:blipFill>
          <a:blip r:embed="rId3"/>
          <a:stretch>
            <a:fillRect/>
          </a:stretch>
        </p:blipFill>
        <p:spPr>
          <a:xfrm>
            <a:off x="7974020" y="4192062"/>
            <a:ext cx="858280" cy="8206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94237"/>
            <a:ext cx="8520600" cy="841800"/>
          </a:xfrm>
          <a:prstGeom prst="rect">
            <a:avLst/>
          </a:prstGeom>
        </p:spPr>
        <p:txBody>
          <a:bodyPr spcFirstLastPara="1" wrap="square" lIns="91425" tIns="91425" rIns="91425" bIns="91425" anchor="ctr" anchorCtr="0">
            <a:noAutofit/>
          </a:bodyPr>
          <a:lstStyle/>
          <a:p>
            <a:pPr marL="0" lvl="0" indent="0"/>
            <a:r>
              <a:rPr lang="en" dirty="0">
                <a:solidFill>
                  <a:srgbClr val="4A5896"/>
                </a:solidFill>
                <a:effectLst>
                  <a:glow rad="50800">
                    <a:srgbClr val="C8CDE4"/>
                  </a:glow>
                </a:effectLst>
                <a:latin typeface="Bauhaus 93" panose="04030905020B02020C02" pitchFamily="82" charset="0"/>
              </a:rPr>
              <a:t>PROJECT CHECKLIST</a:t>
            </a:r>
            <a:endParaRPr dirty="0">
              <a:solidFill>
                <a:srgbClr val="4A5896"/>
              </a:solidFill>
              <a:effectLst>
                <a:glow rad="50800">
                  <a:srgbClr val="C8CDE4"/>
                </a:glow>
              </a:effectLst>
              <a:latin typeface="Bauhaus 93" panose="04030905020B02020C02" pitchFamily="82" charset="0"/>
            </a:endParaRPr>
          </a:p>
        </p:txBody>
      </p:sp>
      <p:sp>
        <p:nvSpPr>
          <p:cNvPr id="4" name="TextBox 3">
            <a:extLst>
              <a:ext uri="{FF2B5EF4-FFF2-40B4-BE49-F238E27FC236}">
                <a16:creationId xmlns:a16="http://schemas.microsoft.com/office/drawing/2014/main" id="{C6D99978-46FA-4D18-ACCC-009E8F196A4E}"/>
              </a:ext>
            </a:extLst>
          </p:cNvPr>
          <p:cNvSpPr txBox="1"/>
          <p:nvPr/>
        </p:nvSpPr>
        <p:spPr>
          <a:xfrm>
            <a:off x="311700" y="1402199"/>
            <a:ext cx="8520600" cy="2862322"/>
          </a:xfrm>
          <a:prstGeom prst="rect">
            <a:avLst/>
          </a:prstGeom>
          <a:noFill/>
        </p:spPr>
        <p:txBody>
          <a:bodyPr wrap="square" numCol="2" rtlCol="0">
            <a:spAutoFit/>
          </a:bodyPr>
          <a:lstStyle/>
          <a:p>
            <a:pPr marL="285750" indent="-285750">
              <a:buFont typeface="Wingdings" panose="05000000000000000000" pitchFamily="2" charset="2"/>
              <a:buChar char="ü"/>
            </a:pPr>
            <a:r>
              <a:rPr lang="en-US" sz="2000" dirty="0"/>
              <a:t>RESTful API</a:t>
            </a:r>
          </a:p>
          <a:p>
            <a:pPr marL="285750" indent="-285750">
              <a:buFont typeface="Wingdings" panose="05000000000000000000" pitchFamily="2" charset="2"/>
              <a:buChar char="ü"/>
            </a:pPr>
            <a:r>
              <a:rPr lang="en-US" sz="2000" dirty="0"/>
              <a:t>site is C.R.U.D</a:t>
            </a:r>
          </a:p>
          <a:p>
            <a:pPr marL="285750" indent="-285750">
              <a:buFont typeface="Wingdings" panose="05000000000000000000" pitchFamily="2" charset="2"/>
              <a:buChar char="ü"/>
            </a:pPr>
            <a:r>
              <a:rPr lang="en-US" sz="2000" dirty="0"/>
              <a:t>Handlebars</a:t>
            </a:r>
          </a:p>
          <a:p>
            <a:pPr marL="285750" indent="-285750">
              <a:buFont typeface="Wingdings" panose="05000000000000000000" pitchFamily="2" charset="2"/>
              <a:buChar char="ü"/>
            </a:pPr>
            <a:r>
              <a:rPr lang="en-US" sz="2000" dirty="0"/>
              <a:t>MySQL and </a:t>
            </a:r>
            <a:r>
              <a:rPr lang="en-US" sz="2000" dirty="0" err="1"/>
              <a:t>Sequelize</a:t>
            </a:r>
            <a:r>
              <a:rPr lang="en-US" sz="2000" dirty="0"/>
              <a:t> ORM</a:t>
            </a:r>
          </a:p>
          <a:p>
            <a:pPr marL="285750" indent="-285750">
              <a:buFont typeface="Wingdings" panose="05000000000000000000" pitchFamily="2" charset="2"/>
              <a:buChar char="ü"/>
            </a:pPr>
            <a:r>
              <a:rPr lang="en-US" sz="2000" dirty="0"/>
              <a:t>GET and POST routes</a:t>
            </a:r>
          </a:p>
          <a:p>
            <a:pPr marL="285750" indent="-285750">
              <a:buFont typeface="Wingdings" panose="05000000000000000000" pitchFamily="2" charset="2"/>
              <a:buChar char="ü"/>
            </a:pPr>
            <a:r>
              <a:rPr lang="en-US" sz="2000" dirty="0"/>
              <a:t>Heroku with data</a:t>
            </a:r>
          </a:p>
          <a:p>
            <a:pPr marL="285750" indent="-285750">
              <a:buFont typeface="Wingdings" panose="05000000000000000000" pitchFamily="2" charset="2"/>
              <a:buChar char="ü"/>
            </a:pPr>
            <a:r>
              <a:rPr lang="en-US" sz="2000" dirty="0"/>
              <a:t>new technology/package/library</a:t>
            </a:r>
          </a:p>
          <a:p>
            <a:pPr marL="285750" indent="-285750">
              <a:buFont typeface="Wingdings" panose="05000000000000000000" pitchFamily="2" charset="2"/>
              <a:buChar char="ü"/>
            </a:pPr>
            <a:r>
              <a:rPr lang="en-US" sz="2000" dirty="0"/>
              <a:t>polished UI</a:t>
            </a:r>
          </a:p>
          <a:p>
            <a:pPr marL="285750" indent="-285750">
              <a:buFont typeface="Wingdings" panose="05000000000000000000" pitchFamily="2" charset="2"/>
              <a:buChar char="ü"/>
            </a:pPr>
            <a:r>
              <a:rPr lang="en-US" sz="2000" dirty="0"/>
              <a:t>Responsive</a:t>
            </a:r>
          </a:p>
          <a:p>
            <a:pPr marL="285750" indent="-285750">
              <a:buFont typeface="Wingdings" panose="05000000000000000000" pitchFamily="2" charset="2"/>
              <a:buChar char="ü"/>
            </a:pPr>
            <a:r>
              <a:rPr lang="en-US" sz="2000" dirty="0"/>
              <a:t>Interactive</a:t>
            </a:r>
          </a:p>
          <a:p>
            <a:pPr marL="285750" indent="-285750">
              <a:buFont typeface="Wingdings" panose="05000000000000000000" pitchFamily="2" charset="2"/>
              <a:buChar char="ü"/>
            </a:pPr>
            <a:r>
              <a:rPr lang="en-US" sz="2000" dirty="0"/>
              <a:t>folder structure with MVC paradigm</a:t>
            </a:r>
          </a:p>
          <a:p>
            <a:pPr marL="285750" indent="-285750">
              <a:buFont typeface="Wingdings" panose="05000000000000000000" pitchFamily="2" charset="2"/>
              <a:buChar char="ü"/>
            </a:pPr>
            <a:r>
              <a:rPr lang="en-US" sz="2000" dirty="0"/>
              <a:t>authentication (cookies/express session)</a:t>
            </a:r>
          </a:p>
          <a:p>
            <a:pPr marL="285750" indent="-285750">
              <a:buFont typeface="Wingdings" panose="05000000000000000000" pitchFamily="2" charset="2"/>
              <a:buChar char="ü"/>
            </a:pPr>
            <a:r>
              <a:rPr lang="en-US" sz="2000" dirty="0"/>
              <a:t>protect API keys</a:t>
            </a:r>
          </a:p>
          <a:p>
            <a:pPr marL="285750" indent="-285750">
              <a:buFont typeface="Wingdings" panose="05000000000000000000" pitchFamily="2" charset="2"/>
              <a:buChar char="ü"/>
            </a:pPr>
            <a:r>
              <a:rPr lang="en-US" sz="2000" dirty="0"/>
              <a:t>clean repository</a:t>
            </a:r>
          </a:p>
          <a:p>
            <a:pPr marL="285750" indent="-285750">
              <a:buFont typeface="Wingdings" panose="05000000000000000000" pitchFamily="2" charset="2"/>
              <a:buChar char="ü"/>
            </a:pPr>
            <a:r>
              <a:rPr lang="en-US" sz="2000" dirty="0"/>
              <a:t>quality README</a:t>
            </a:r>
          </a:p>
          <a:p>
            <a:pPr marL="285750" indent="-285750">
              <a:buFont typeface="Wingdings" panose="05000000000000000000" pitchFamily="2" charset="2"/>
              <a:buChar char="ü"/>
            </a:pPr>
            <a:r>
              <a:rPr lang="en-US" sz="2000" dirty="0"/>
              <a:t>project added to portfolio </a:t>
            </a:r>
          </a:p>
        </p:txBody>
      </p:sp>
      <p:pic>
        <p:nvPicPr>
          <p:cNvPr id="5" name="Picture 4">
            <a:extLst>
              <a:ext uri="{FF2B5EF4-FFF2-40B4-BE49-F238E27FC236}">
                <a16:creationId xmlns:a16="http://schemas.microsoft.com/office/drawing/2014/main" id="{9C360C73-5034-4393-9392-F4F2AF85091B}"/>
              </a:ext>
            </a:extLst>
          </p:cNvPr>
          <p:cNvPicPr>
            <a:picLocks noChangeAspect="1"/>
          </p:cNvPicPr>
          <p:nvPr/>
        </p:nvPicPr>
        <p:blipFill>
          <a:blip r:embed="rId3"/>
          <a:stretch>
            <a:fillRect/>
          </a:stretch>
        </p:blipFill>
        <p:spPr>
          <a:xfrm>
            <a:off x="7974020" y="4170028"/>
            <a:ext cx="858280" cy="820613"/>
          </a:xfrm>
          <a:prstGeom prst="rect">
            <a:avLst/>
          </a:prstGeom>
        </p:spPr>
      </p:pic>
    </p:spTree>
    <p:extLst>
      <p:ext uri="{BB962C8B-B14F-4D97-AF65-F5344CB8AC3E}">
        <p14:creationId xmlns:p14="http://schemas.microsoft.com/office/powerpoint/2010/main" val="344598555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1856</TotalTime>
  <Words>253</Words>
  <Application>Microsoft Office PowerPoint</Application>
  <PresentationFormat>On-screen Show (16:9)</PresentationFormat>
  <Paragraphs>81</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Bauhaus 93</vt:lpstr>
      <vt:lpstr>Rockwell</vt:lpstr>
      <vt:lpstr>Wingdings</vt:lpstr>
      <vt:lpstr>Gallery</vt:lpstr>
      <vt:lpstr>GAME CORNER</vt:lpstr>
      <vt:lpstr>ELEVATOR PITCH</vt:lpstr>
      <vt:lpstr>CONCEPT</vt:lpstr>
      <vt:lpstr>PROCESS</vt:lpstr>
      <vt:lpstr>PROCESS</vt:lpstr>
      <vt:lpstr>PROCESS</vt:lpstr>
      <vt:lpstr>Demo</vt:lpstr>
      <vt:lpstr>FUTURE DEVELOPMENT</vt:lpstr>
      <vt:lpstr>PROJECT CHECKLIST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Game-aholic</dc:title>
  <dc:creator>Robert Field</dc:creator>
  <cp:lastModifiedBy>Robert Field</cp:lastModifiedBy>
  <cp:revision>34</cp:revision>
  <dcterms:modified xsi:type="dcterms:W3CDTF">2022-01-26T01:31:26Z</dcterms:modified>
</cp:coreProperties>
</file>